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8" r:id="rId2"/>
    <p:sldId id="270" r:id="rId3"/>
    <p:sldId id="269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</p:sldIdLst>
  <p:sldSz cx="18288000" cy="10287000"/>
  <p:notesSz cx="6858000" cy="9144000"/>
  <p:embeddedFontLst>
    <p:embeddedFont>
      <p:font typeface="Arimo" panose="020B0604020202020204" pitchFamily="34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ontserrat" pitchFamily="2" charset="77"/>
      <p:regular r:id="rId19"/>
      <p:bold r:id="rId20"/>
      <p:italic r:id="rId21"/>
      <p:boldItalic r:id="rId22"/>
    </p:embeddedFont>
    <p:embeddedFont>
      <p:font typeface="Montserrat Bold" pitchFamily="2" charset="77"/>
      <p:regular r:id="rId23"/>
    </p:embeddedFont>
    <p:embeddedFont>
      <p:font typeface="Montserrat Extra-Bold" pitchFamily="2" charset="77"/>
      <p:regular r:id="rId24"/>
      <p:bold r:id="rId25"/>
    </p:embeddedFont>
    <p:embeddedFont>
      <p:font typeface="Montserrat Extra-Bold Italics" pitchFamily="2" charset="77"/>
      <p:regular r:id="rId26"/>
      <p:bold r:id="rId27"/>
      <p:italic r:id="rId28"/>
      <p:boldItalic r:id="rId29"/>
    </p:embeddedFont>
    <p:embeddedFont>
      <p:font typeface="Montserrat Italics" pitchFamily="2" charset="77"/>
      <p:regular r:id="rId30"/>
      <p: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92" autoAdjust="0"/>
    <p:restoredTop sz="94643" autoAdjust="0"/>
  </p:normalViewPr>
  <p:slideViewPr>
    <p:cSldViewPr>
      <p:cViewPr varScale="1">
        <p:scale>
          <a:sx n="55" d="100"/>
          <a:sy n="55" d="100"/>
        </p:scale>
        <p:origin x="216" y="68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73000"/>
          </a:blip>
          <a:srcRect/>
          <a:stretch>
            <a:fillRect/>
          </a:stretch>
        </p:blipFill>
        <p:spPr>
          <a:xfrm>
            <a:off x="2662583" y="0"/>
            <a:ext cx="15649594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-7020778">
            <a:off x="-6402716" y="821505"/>
            <a:ext cx="16230600" cy="10441156"/>
          </a:xfrm>
          <a:prstGeom prst="rect">
            <a:avLst/>
          </a:prstGeom>
          <a:solidFill>
            <a:srgbClr val="2D4C84"/>
          </a:solidFill>
        </p:spPr>
      </p:sp>
      <p:sp>
        <p:nvSpPr>
          <p:cNvPr id="4" name="AutoShape 4"/>
          <p:cNvSpPr/>
          <p:nvPr/>
        </p:nvSpPr>
        <p:spPr>
          <a:xfrm rot="-7020778">
            <a:off x="-7279015" y="532419"/>
            <a:ext cx="16230600" cy="10441156"/>
          </a:xfrm>
          <a:prstGeom prst="rect">
            <a:avLst/>
          </a:prstGeom>
          <a:solidFill>
            <a:srgbClr val="213559"/>
          </a:solidFill>
        </p:spPr>
        <p:txBody>
          <a:bodyPr/>
          <a:lstStyle/>
          <a:p>
            <a:endParaRPr lang="en-US" dirty="0"/>
          </a:p>
        </p:txBody>
      </p:sp>
      <p:pic>
        <p:nvPicPr>
          <p:cNvPr id="5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879525" y="850668"/>
            <a:ext cx="1783058" cy="295015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5476242" y="8956802"/>
            <a:ext cx="1783058" cy="295015"/>
          </a:xfrm>
          <a:prstGeom prst="rect">
            <a:avLst/>
          </a:prstGeom>
        </p:spPr>
      </p:pic>
      <p:sp>
        <p:nvSpPr>
          <p:cNvPr id="7" name="AutoShape 7"/>
          <p:cNvSpPr/>
          <p:nvPr/>
        </p:nvSpPr>
        <p:spPr>
          <a:xfrm>
            <a:off x="-2298994" y="9582841"/>
            <a:ext cx="9005773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8" name="AutoShape 8"/>
          <p:cNvSpPr/>
          <p:nvPr/>
        </p:nvSpPr>
        <p:spPr>
          <a:xfrm>
            <a:off x="-628657" y="2781300"/>
            <a:ext cx="6582479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>
            <a:off x="509666" y="2324100"/>
            <a:ext cx="930938" cy="0"/>
          </a:xfrm>
          <a:prstGeom prst="line">
            <a:avLst/>
          </a:prstGeom>
          <a:ln w="19050" cap="rnd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TextBox 11"/>
          <p:cNvSpPr txBox="1"/>
          <p:nvPr/>
        </p:nvSpPr>
        <p:spPr>
          <a:xfrm>
            <a:off x="1143000" y="3396585"/>
            <a:ext cx="11111906" cy="2704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401"/>
              </a:lnSpc>
            </a:pPr>
            <a:r>
              <a:rPr lang="en-US" sz="11687" spc="-689" dirty="0">
                <a:solidFill>
                  <a:srgbClr val="FFFFFF"/>
                </a:solidFill>
                <a:latin typeface="Montserrat Extra-Bold Italics"/>
              </a:rPr>
              <a:t>FARMER RISK PREFERENCES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381213" y="1085850"/>
            <a:ext cx="4878087" cy="3755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814"/>
              </a:lnSpc>
            </a:pPr>
            <a:r>
              <a:rPr lang="en-US" sz="2871" spc="57">
                <a:solidFill>
                  <a:srgbClr val="FFFFFF"/>
                </a:solidFill>
                <a:latin typeface="Montserrat Italics"/>
              </a:rPr>
              <a:t>FINAL PRESENTATION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47799" y="6997277"/>
            <a:ext cx="10121305" cy="13131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320"/>
              </a:lnSpc>
            </a:pPr>
            <a:r>
              <a:rPr lang="en-US" sz="3800" dirty="0">
                <a:solidFill>
                  <a:srgbClr val="FFFFFF"/>
                </a:solidFill>
                <a:latin typeface="Montserrat"/>
              </a:rPr>
              <a:t>An Analysis of Illinois Farmland Lease Types and Crop Insurance Coverage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-914400" y="8752764"/>
            <a:ext cx="16390642" cy="4350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749"/>
              </a:lnSpc>
              <a:spcBef>
                <a:spcPct val="0"/>
              </a:spcBef>
            </a:pPr>
            <a:r>
              <a:rPr lang="en-US" sz="2499" dirty="0">
                <a:solidFill>
                  <a:srgbClr val="FFFFFF"/>
                </a:solidFill>
                <a:latin typeface="Montserrat"/>
              </a:rPr>
              <a:t>Megan Finfrock, Caden </a:t>
            </a:r>
            <a:r>
              <a:rPr lang="en-US" sz="2499" dirty="0" err="1">
                <a:solidFill>
                  <a:srgbClr val="FFFFFF"/>
                </a:solidFill>
                <a:latin typeface="Montserrat"/>
              </a:rPr>
              <a:t>Heyen</a:t>
            </a:r>
            <a:r>
              <a:rPr lang="en-US" sz="2499" dirty="0">
                <a:solidFill>
                  <a:srgbClr val="FFFFFF"/>
                </a:solidFill>
                <a:latin typeface="Montserrat"/>
              </a:rPr>
              <a:t>, Caleb Reed, Cassidy Thomas, Jake Toma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744989" y="2381608"/>
            <a:ext cx="8883269" cy="3248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70"/>
              </a:lnSpc>
            </a:pPr>
            <a:r>
              <a:rPr lang="en-US" sz="6500" spc="-383">
                <a:solidFill>
                  <a:srgbClr val="263F6B"/>
                </a:solidFill>
                <a:latin typeface="Montserrat Extra-Bold Italics"/>
              </a:rPr>
              <a:t> 5. VISUALIZATION     SHOWING COUNTY LEVEL CROP INSURANCE USAGE</a:t>
            </a:r>
          </a:p>
        </p:txBody>
      </p:sp>
      <p:sp>
        <p:nvSpPr>
          <p:cNvPr id="4" name="AutoShape 4"/>
          <p:cNvSpPr/>
          <p:nvPr/>
        </p:nvSpPr>
        <p:spPr>
          <a:xfrm rot="-8231889">
            <a:off x="-10393547" y="6372122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5" name="AutoShape 5"/>
          <p:cNvSpPr/>
          <p:nvPr/>
        </p:nvSpPr>
        <p:spPr>
          <a:xfrm rot="-8231889">
            <a:off x="-10792076" y="6733591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id="6" name="AutoShape 6"/>
          <p:cNvSpPr/>
          <p:nvPr/>
        </p:nvSpPr>
        <p:spPr>
          <a:xfrm>
            <a:off x="1028700" y="1396505"/>
            <a:ext cx="1386321" cy="0"/>
          </a:xfrm>
          <a:prstGeom prst="line">
            <a:avLst/>
          </a:prstGeom>
          <a:ln w="76200" cap="flat">
            <a:solidFill>
              <a:srgbClr val="263F6B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Screen Recording 2022-05-12 at 6.48.56 PM" descr="Screen Recording 2022-05-12 at 6.48.56 PM">
            <a:hlinkClick r:id="" action="ppaction://media"/>
            <a:extLst>
              <a:ext uri="{FF2B5EF4-FFF2-40B4-BE49-F238E27FC236}">
                <a16:creationId xmlns:a16="http://schemas.microsoft.com/office/drawing/2014/main" id="{E76C3C42-21E3-F31F-6905-A30AF9BE3E7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75193" y="570443"/>
            <a:ext cx="6797482" cy="914611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1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804384" y="4465219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880370" y="3775338"/>
            <a:ext cx="4589799" cy="20971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5"/>
              </a:lnSpc>
            </a:pPr>
            <a:r>
              <a:rPr lang="en-US" sz="8240" spc="-486">
                <a:solidFill>
                  <a:srgbClr val="263F6B"/>
                </a:solidFill>
                <a:latin typeface="Montserrat Extra-Bold Italics"/>
              </a:rPr>
              <a:t>MISSING DATA</a:t>
            </a:r>
          </a:p>
        </p:txBody>
      </p:sp>
      <p:sp>
        <p:nvSpPr>
          <p:cNvPr id="4" name="AutoShape 4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grpSp>
        <p:nvGrpSpPr>
          <p:cNvPr id="5" name="Group 5"/>
          <p:cNvGrpSpPr/>
          <p:nvPr/>
        </p:nvGrpSpPr>
        <p:grpSpPr>
          <a:xfrm>
            <a:off x="7388821" y="412863"/>
            <a:ext cx="10171855" cy="1709022"/>
            <a:chOff x="0" y="0"/>
            <a:chExt cx="3930606" cy="660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930606" cy="660400"/>
            </a:xfrm>
            <a:custGeom>
              <a:avLst/>
              <a:gdLst/>
              <a:ahLst/>
              <a:cxnLst/>
              <a:rect l="l" t="t" r="r" b="b"/>
              <a:pathLst>
                <a:path w="3930606" h="660400">
                  <a:moveTo>
                    <a:pt x="380614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06146" y="0"/>
                  </a:lnTo>
                  <a:cubicBezTo>
                    <a:pt x="3874726" y="0"/>
                    <a:pt x="3930606" y="55880"/>
                    <a:pt x="3930606" y="124460"/>
                  </a:cubicBezTo>
                  <a:lnTo>
                    <a:pt x="3930606" y="535940"/>
                  </a:lnTo>
                  <a:cubicBezTo>
                    <a:pt x="3930606" y="604520"/>
                    <a:pt x="3874726" y="660400"/>
                    <a:pt x="3806146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7" name="Group 7"/>
          <p:cNvGrpSpPr/>
          <p:nvPr/>
        </p:nvGrpSpPr>
        <p:grpSpPr>
          <a:xfrm>
            <a:off x="7388821" y="2350485"/>
            <a:ext cx="10171855" cy="1709022"/>
            <a:chOff x="0" y="0"/>
            <a:chExt cx="3930606" cy="6604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3930606" cy="660400"/>
            </a:xfrm>
            <a:custGeom>
              <a:avLst/>
              <a:gdLst/>
              <a:ahLst/>
              <a:cxnLst/>
              <a:rect l="l" t="t" r="r" b="b"/>
              <a:pathLst>
                <a:path w="3930606" h="660400">
                  <a:moveTo>
                    <a:pt x="380614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06146" y="0"/>
                  </a:lnTo>
                  <a:cubicBezTo>
                    <a:pt x="3874726" y="0"/>
                    <a:pt x="3930606" y="55880"/>
                    <a:pt x="3930606" y="124460"/>
                  </a:cubicBezTo>
                  <a:lnTo>
                    <a:pt x="3930606" y="535940"/>
                  </a:lnTo>
                  <a:cubicBezTo>
                    <a:pt x="3930606" y="604520"/>
                    <a:pt x="3874726" y="660400"/>
                    <a:pt x="3806146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7388821" y="4288989"/>
            <a:ext cx="10171855" cy="1709022"/>
            <a:chOff x="0" y="0"/>
            <a:chExt cx="3930606" cy="660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3930606" cy="660400"/>
            </a:xfrm>
            <a:custGeom>
              <a:avLst/>
              <a:gdLst/>
              <a:ahLst/>
              <a:cxnLst/>
              <a:rect l="l" t="t" r="r" b="b"/>
              <a:pathLst>
                <a:path w="3930606" h="660400">
                  <a:moveTo>
                    <a:pt x="380614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06146" y="0"/>
                  </a:lnTo>
                  <a:cubicBezTo>
                    <a:pt x="3874726" y="0"/>
                    <a:pt x="3930606" y="55880"/>
                    <a:pt x="3930606" y="124460"/>
                  </a:cubicBezTo>
                  <a:lnTo>
                    <a:pt x="3930606" y="535940"/>
                  </a:lnTo>
                  <a:cubicBezTo>
                    <a:pt x="3930606" y="604520"/>
                    <a:pt x="3874726" y="660400"/>
                    <a:pt x="3806146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1" name="Group 11"/>
          <p:cNvGrpSpPr/>
          <p:nvPr/>
        </p:nvGrpSpPr>
        <p:grpSpPr>
          <a:xfrm>
            <a:off x="7388821" y="6226611"/>
            <a:ext cx="10171855" cy="1709022"/>
            <a:chOff x="0" y="0"/>
            <a:chExt cx="3930606" cy="6604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3930606" cy="660400"/>
            </a:xfrm>
            <a:custGeom>
              <a:avLst/>
              <a:gdLst/>
              <a:ahLst/>
              <a:cxnLst/>
              <a:rect l="l" t="t" r="r" b="b"/>
              <a:pathLst>
                <a:path w="3930606" h="660400">
                  <a:moveTo>
                    <a:pt x="380614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06146" y="0"/>
                  </a:lnTo>
                  <a:cubicBezTo>
                    <a:pt x="3874726" y="0"/>
                    <a:pt x="3930606" y="55880"/>
                    <a:pt x="3930606" y="124460"/>
                  </a:cubicBezTo>
                  <a:lnTo>
                    <a:pt x="3930606" y="535940"/>
                  </a:lnTo>
                  <a:cubicBezTo>
                    <a:pt x="3930606" y="604520"/>
                    <a:pt x="3874726" y="660400"/>
                    <a:pt x="3806146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7388821" y="8145183"/>
            <a:ext cx="10171855" cy="1709022"/>
            <a:chOff x="0" y="0"/>
            <a:chExt cx="3930606" cy="6604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930606" cy="660400"/>
            </a:xfrm>
            <a:custGeom>
              <a:avLst/>
              <a:gdLst/>
              <a:ahLst/>
              <a:cxnLst/>
              <a:rect l="l" t="t" r="r" b="b"/>
              <a:pathLst>
                <a:path w="3930606" h="660400">
                  <a:moveTo>
                    <a:pt x="3806146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806146" y="0"/>
                  </a:lnTo>
                  <a:cubicBezTo>
                    <a:pt x="3874726" y="0"/>
                    <a:pt x="3930606" y="55880"/>
                    <a:pt x="3930606" y="124460"/>
                  </a:cubicBezTo>
                  <a:lnTo>
                    <a:pt x="3930606" y="535940"/>
                  </a:lnTo>
                  <a:cubicBezTo>
                    <a:pt x="3930606" y="604520"/>
                    <a:pt x="3874726" y="660400"/>
                    <a:pt x="3806146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7961391" y="1000125"/>
            <a:ext cx="6203972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9"/>
              </a:lnSpc>
            </a:pPr>
            <a:r>
              <a:rPr lang="en-US" sz="3199" spc="63" dirty="0">
                <a:solidFill>
                  <a:srgbClr val="FFFFFF"/>
                </a:solidFill>
                <a:latin typeface="Montserrat Bold" panose="020B0604020202020204" charset="0"/>
              </a:rPr>
              <a:t>FBFM Limitations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7961391" y="2672866"/>
            <a:ext cx="7792059" cy="1035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9"/>
              </a:lnSpc>
            </a:pPr>
            <a:r>
              <a:rPr lang="en-US" sz="3199" spc="63" dirty="0">
                <a:solidFill>
                  <a:srgbClr val="FFFFFF"/>
                </a:solidFill>
                <a:latin typeface="Montserrat Bold" panose="020B0604020202020204" charset="0"/>
              </a:rPr>
              <a:t>Farm Incomes after Introducing Crop Insurance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7961391" y="4611957"/>
            <a:ext cx="7792059" cy="1035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9"/>
              </a:lnSpc>
            </a:pPr>
            <a:r>
              <a:rPr lang="en-US" sz="3199" spc="63" dirty="0">
                <a:solidFill>
                  <a:srgbClr val="FFFFFF"/>
                </a:solidFill>
                <a:latin typeface="Montserrat Bold" panose="020B0604020202020204" charset="0"/>
              </a:rPr>
              <a:t>Natural Occurrences: Climate Variation &amp; Pests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7961391" y="6807636"/>
            <a:ext cx="7792059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9"/>
              </a:lnSpc>
            </a:pPr>
            <a:r>
              <a:rPr lang="en-US" sz="3199" spc="63" dirty="0">
                <a:solidFill>
                  <a:srgbClr val="FFFFFF"/>
                </a:solidFill>
                <a:latin typeface="Montserrat Bold" panose="020B0604020202020204" charset="0"/>
              </a:rPr>
              <a:t>Economic and Political Impact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7961391" y="8746490"/>
            <a:ext cx="7792059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59"/>
              </a:lnSpc>
            </a:pPr>
            <a:r>
              <a:rPr lang="en-US" sz="3199" spc="63" dirty="0">
                <a:solidFill>
                  <a:srgbClr val="FFFFFF"/>
                </a:solidFill>
                <a:latin typeface="Montserrat Bold" panose="020B0604020202020204" charset="0"/>
              </a:rPr>
              <a:t>Size of Farm Bias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752897" y="4465219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id="3" name="Group 3"/>
          <p:cNvGrpSpPr/>
          <p:nvPr/>
        </p:nvGrpSpPr>
        <p:grpSpPr>
          <a:xfrm>
            <a:off x="1082240" y="2846930"/>
            <a:ext cx="4578518" cy="6816846"/>
            <a:chOff x="0" y="0"/>
            <a:chExt cx="1670256" cy="24868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670256" cy="2486804"/>
            </a:xfrm>
            <a:custGeom>
              <a:avLst/>
              <a:gdLst/>
              <a:ahLst/>
              <a:cxnLst/>
              <a:rect l="l" t="t" r="r" b="b"/>
              <a:pathLst>
                <a:path w="1670256" h="2486804">
                  <a:moveTo>
                    <a:pt x="1545796" y="2486804"/>
                  </a:moveTo>
                  <a:lnTo>
                    <a:pt x="124460" y="2486804"/>
                  </a:lnTo>
                  <a:cubicBezTo>
                    <a:pt x="55880" y="2486804"/>
                    <a:pt x="0" y="2430924"/>
                    <a:pt x="0" y="23623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45796" y="0"/>
                  </a:lnTo>
                  <a:cubicBezTo>
                    <a:pt x="1614376" y="0"/>
                    <a:pt x="1670256" y="55880"/>
                    <a:pt x="1670256" y="124460"/>
                  </a:cubicBezTo>
                  <a:lnTo>
                    <a:pt x="1670256" y="2362344"/>
                  </a:lnTo>
                  <a:cubicBezTo>
                    <a:pt x="1670256" y="2430924"/>
                    <a:pt x="1614376" y="2486804"/>
                    <a:pt x="1545796" y="2486804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-228600" y="547440"/>
            <a:ext cx="4869166" cy="1309890"/>
            <a:chOff x="0" y="0"/>
            <a:chExt cx="3641949" cy="6604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3641949" cy="660400"/>
            </a:xfrm>
            <a:custGeom>
              <a:avLst/>
              <a:gdLst/>
              <a:ahLst/>
              <a:cxnLst/>
              <a:rect l="l" t="t" r="r" b="b"/>
              <a:pathLst>
                <a:path w="3641949" h="660400">
                  <a:moveTo>
                    <a:pt x="3517489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17489" y="0"/>
                  </a:lnTo>
                  <a:cubicBezTo>
                    <a:pt x="3586069" y="0"/>
                    <a:pt x="3641949" y="55880"/>
                    <a:pt x="3641949" y="124460"/>
                  </a:cubicBezTo>
                  <a:lnTo>
                    <a:pt x="3641949" y="535940"/>
                  </a:lnTo>
                  <a:cubicBezTo>
                    <a:pt x="3641949" y="604520"/>
                    <a:pt x="3586069" y="660400"/>
                    <a:pt x="3517489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7" name="TextBox 7"/>
          <p:cNvSpPr txBox="1"/>
          <p:nvPr/>
        </p:nvSpPr>
        <p:spPr>
          <a:xfrm>
            <a:off x="5660758" y="749186"/>
            <a:ext cx="6966483" cy="107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Extra-Bold Italics"/>
              </a:rPr>
              <a:t>CONCLUSION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459006" y="6424101"/>
            <a:ext cx="3824986" cy="2453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55" dirty="0">
                <a:solidFill>
                  <a:srgbClr val="FFFFFF"/>
                </a:solidFill>
                <a:latin typeface="Montserrat Bold" panose="00000800000000000000" charset="0"/>
              </a:rPr>
              <a:t>State and County Level</a:t>
            </a:r>
          </a:p>
          <a:p>
            <a:pPr algn="ctr">
              <a:lnSpc>
                <a:spcPts val="3919"/>
              </a:lnSpc>
            </a:pPr>
            <a:endParaRPr lang="en-US" sz="2799" spc="55" dirty="0">
              <a:solidFill>
                <a:srgbClr val="FFFFFF"/>
              </a:solidFill>
              <a:latin typeface="Montserrat Bold" panose="00000800000000000000" charset="0"/>
            </a:endParaRPr>
          </a:p>
          <a:p>
            <a:pPr algn="ctr">
              <a:lnSpc>
                <a:spcPts val="3919"/>
              </a:lnSpc>
            </a:pPr>
            <a:r>
              <a:rPr lang="en-US" sz="2799" spc="55" dirty="0">
                <a:solidFill>
                  <a:srgbClr val="FFFFFF"/>
                </a:solidFill>
                <a:latin typeface="Montserrat Bold" panose="00000800000000000000" charset="0"/>
              </a:rPr>
              <a:t>What does this mean?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364122" y="3380603"/>
            <a:ext cx="4014756" cy="20794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3399" spc="67" dirty="0">
                <a:solidFill>
                  <a:srgbClr val="FFFFFF"/>
                </a:solidFill>
                <a:latin typeface="Montserrat Extra-Bold" panose="020B0604020202020204" charset="0"/>
              </a:rPr>
              <a:t>Increase in Cash Rent and Decrease in Share Rent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13825613" y="547440"/>
            <a:ext cx="4869166" cy="1309890"/>
            <a:chOff x="0" y="0"/>
            <a:chExt cx="3641949" cy="660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3641949" cy="660400"/>
            </a:xfrm>
            <a:custGeom>
              <a:avLst/>
              <a:gdLst/>
              <a:ahLst/>
              <a:cxnLst/>
              <a:rect l="l" t="t" r="r" b="b"/>
              <a:pathLst>
                <a:path w="3641949" h="660400">
                  <a:moveTo>
                    <a:pt x="3517489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3517489" y="0"/>
                  </a:lnTo>
                  <a:cubicBezTo>
                    <a:pt x="3586069" y="0"/>
                    <a:pt x="3641949" y="55880"/>
                    <a:pt x="3641949" y="124460"/>
                  </a:cubicBezTo>
                  <a:lnTo>
                    <a:pt x="3641949" y="535940"/>
                  </a:lnTo>
                  <a:cubicBezTo>
                    <a:pt x="3641949" y="604520"/>
                    <a:pt x="3586069" y="660400"/>
                    <a:pt x="3517489" y="660400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6854741" y="2846930"/>
            <a:ext cx="4578518" cy="6816846"/>
            <a:chOff x="0" y="0"/>
            <a:chExt cx="1670256" cy="248680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670256" cy="2486804"/>
            </a:xfrm>
            <a:custGeom>
              <a:avLst/>
              <a:gdLst/>
              <a:ahLst/>
              <a:cxnLst/>
              <a:rect l="l" t="t" r="r" b="b"/>
              <a:pathLst>
                <a:path w="1670256" h="2486804">
                  <a:moveTo>
                    <a:pt x="1545796" y="2486804"/>
                  </a:moveTo>
                  <a:lnTo>
                    <a:pt x="124460" y="2486804"/>
                  </a:lnTo>
                  <a:cubicBezTo>
                    <a:pt x="55880" y="2486804"/>
                    <a:pt x="0" y="2430924"/>
                    <a:pt x="0" y="23623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45796" y="0"/>
                  </a:lnTo>
                  <a:cubicBezTo>
                    <a:pt x="1614376" y="0"/>
                    <a:pt x="1670256" y="55880"/>
                    <a:pt x="1670256" y="124460"/>
                  </a:cubicBezTo>
                  <a:lnTo>
                    <a:pt x="1670256" y="2362344"/>
                  </a:lnTo>
                  <a:cubicBezTo>
                    <a:pt x="1670256" y="2430924"/>
                    <a:pt x="1614376" y="2486804"/>
                    <a:pt x="1545796" y="2486804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grpSp>
        <p:nvGrpSpPr>
          <p:cNvPr id="14" name="Group 14"/>
          <p:cNvGrpSpPr/>
          <p:nvPr/>
        </p:nvGrpSpPr>
        <p:grpSpPr>
          <a:xfrm>
            <a:off x="12524292" y="2846930"/>
            <a:ext cx="4578518" cy="6816846"/>
            <a:chOff x="0" y="0"/>
            <a:chExt cx="1670256" cy="2486804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670256" cy="2486804"/>
            </a:xfrm>
            <a:custGeom>
              <a:avLst/>
              <a:gdLst/>
              <a:ahLst/>
              <a:cxnLst/>
              <a:rect l="l" t="t" r="r" b="b"/>
              <a:pathLst>
                <a:path w="1670256" h="2486804">
                  <a:moveTo>
                    <a:pt x="1545796" y="2486804"/>
                  </a:moveTo>
                  <a:lnTo>
                    <a:pt x="124460" y="2486804"/>
                  </a:lnTo>
                  <a:cubicBezTo>
                    <a:pt x="55880" y="2486804"/>
                    <a:pt x="0" y="2430924"/>
                    <a:pt x="0" y="2362344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45796" y="0"/>
                  </a:lnTo>
                  <a:cubicBezTo>
                    <a:pt x="1614376" y="0"/>
                    <a:pt x="1670256" y="55880"/>
                    <a:pt x="1670256" y="124460"/>
                  </a:cubicBezTo>
                  <a:lnTo>
                    <a:pt x="1670256" y="2362344"/>
                  </a:lnTo>
                  <a:cubicBezTo>
                    <a:pt x="1670256" y="2430924"/>
                    <a:pt x="1614376" y="2486804"/>
                    <a:pt x="1545796" y="2486804"/>
                  </a:cubicBezTo>
                  <a:close/>
                </a:path>
              </a:pathLst>
            </a:custGeom>
            <a:solidFill>
              <a:srgbClr val="263F6B"/>
            </a:solidFill>
          </p:spPr>
        </p:sp>
      </p:grpSp>
      <p:sp>
        <p:nvSpPr>
          <p:cNvPr id="16" name="TextBox 16"/>
          <p:cNvSpPr txBox="1"/>
          <p:nvPr/>
        </p:nvSpPr>
        <p:spPr>
          <a:xfrm>
            <a:off x="7032796" y="3623491"/>
            <a:ext cx="4014756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3399" spc="67" dirty="0">
                <a:solidFill>
                  <a:srgbClr val="FFFFFF"/>
                </a:solidFill>
                <a:latin typeface="Montserrat Extra-Bold" panose="020B0604020202020204" charset="0"/>
              </a:rPr>
              <a:t>Increase in Use of Crop Insurance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917235" y="3623491"/>
            <a:ext cx="3808809" cy="154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79"/>
              </a:lnSpc>
            </a:pPr>
            <a:r>
              <a:rPr lang="en-US" sz="3399" spc="67" dirty="0">
                <a:solidFill>
                  <a:srgbClr val="FFFFFF"/>
                </a:solidFill>
                <a:latin typeface="Montserrat Extra-Bold" panose="020B0604020202020204" charset="0"/>
              </a:rPr>
              <a:t>Risk Preference of Illinois Farmer</a:t>
            </a:r>
          </a:p>
        </p:txBody>
      </p:sp>
      <p:sp>
        <p:nvSpPr>
          <p:cNvPr id="18" name="AutoShape 18"/>
          <p:cNvSpPr/>
          <p:nvPr/>
        </p:nvSpPr>
        <p:spPr>
          <a:xfrm>
            <a:off x="5892448" y="6041041"/>
            <a:ext cx="669662" cy="0"/>
          </a:xfrm>
          <a:prstGeom prst="line">
            <a:avLst/>
          </a:prstGeom>
          <a:ln w="857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  <p:sp>
        <p:nvSpPr>
          <p:cNvPr id="19" name="TextBox 19"/>
          <p:cNvSpPr txBox="1"/>
          <p:nvPr/>
        </p:nvSpPr>
        <p:spPr>
          <a:xfrm>
            <a:off x="7231507" y="6424101"/>
            <a:ext cx="3824986" cy="2453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55" dirty="0">
                <a:solidFill>
                  <a:srgbClr val="FFFFFF"/>
                </a:solidFill>
                <a:latin typeface="Montserrat"/>
              </a:rPr>
              <a:t>State and County Level</a:t>
            </a:r>
          </a:p>
          <a:p>
            <a:pPr algn="ctr">
              <a:lnSpc>
                <a:spcPts val="3919"/>
              </a:lnSpc>
            </a:pPr>
            <a:endParaRPr lang="en-US" sz="2799" spc="55" dirty="0">
              <a:solidFill>
                <a:srgbClr val="FFFFFF"/>
              </a:solidFill>
              <a:latin typeface="Montserrat"/>
            </a:endParaRPr>
          </a:p>
          <a:p>
            <a:pPr algn="ctr">
              <a:lnSpc>
                <a:spcPts val="3919"/>
              </a:lnSpc>
            </a:pPr>
            <a:r>
              <a:rPr lang="en-US" sz="2799" spc="55" dirty="0">
                <a:solidFill>
                  <a:srgbClr val="FFFFFF"/>
                </a:solidFill>
                <a:latin typeface="Montserrat"/>
              </a:rPr>
              <a:t>Why is this happening?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2901058" y="6424101"/>
            <a:ext cx="3824986" cy="2453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 spc="55" dirty="0">
                <a:solidFill>
                  <a:srgbClr val="FFFFFF"/>
                </a:solidFill>
                <a:latin typeface="Montserrat Bold" panose="00000800000000000000" charset="0"/>
              </a:rPr>
              <a:t>Farmers becoming more risk-taking</a:t>
            </a:r>
          </a:p>
          <a:p>
            <a:pPr algn="ctr">
              <a:lnSpc>
                <a:spcPts val="3919"/>
              </a:lnSpc>
            </a:pPr>
            <a:endParaRPr lang="en-US" sz="2799" spc="55" dirty="0">
              <a:solidFill>
                <a:srgbClr val="FFFFFF"/>
              </a:solidFill>
              <a:latin typeface="Montserrat Bold" panose="00000800000000000000" charset="0"/>
            </a:endParaRPr>
          </a:p>
          <a:p>
            <a:pPr algn="ctr">
              <a:lnSpc>
                <a:spcPts val="3919"/>
              </a:lnSpc>
            </a:pPr>
            <a:r>
              <a:rPr lang="en-US" sz="2799" spc="55" dirty="0">
                <a:solidFill>
                  <a:srgbClr val="FFFFFF"/>
                </a:solidFill>
                <a:latin typeface="Montserrat Bold" panose="00000800000000000000" charset="0"/>
              </a:rPr>
              <a:t>How can we draw this correlation?</a:t>
            </a:r>
          </a:p>
        </p:txBody>
      </p:sp>
      <p:sp>
        <p:nvSpPr>
          <p:cNvPr id="21" name="AutoShape 21"/>
          <p:cNvSpPr/>
          <p:nvPr/>
        </p:nvSpPr>
        <p:spPr>
          <a:xfrm>
            <a:off x="11643501" y="5955316"/>
            <a:ext cx="669662" cy="0"/>
          </a:xfrm>
          <a:prstGeom prst="line">
            <a:avLst/>
          </a:prstGeom>
          <a:ln w="85725" cap="flat">
            <a:solidFill>
              <a:srgbClr val="000000"/>
            </a:solidFill>
            <a:prstDash val="solid"/>
            <a:headEnd type="none" w="sm" len="sm"/>
            <a:tailEnd type="triangle" w="lg" len="me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6305562" y="-995510"/>
            <a:ext cx="12278020" cy="1227802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2777898"/>
            <a:ext cx="16230600" cy="6480402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5" name="TextBox 5"/>
          <p:cNvSpPr txBox="1"/>
          <p:nvPr/>
        </p:nvSpPr>
        <p:spPr>
          <a:xfrm>
            <a:off x="1028700" y="963122"/>
            <a:ext cx="8827106" cy="107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Extra-Bold Italics"/>
              </a:rPr>
              <a:t>RISK BALANCING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07995" y="3043555"/>
            <a:ext cx="15272011" cy="55568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 algn="l">
              <a:lnSpc>
                <a:spcPts val="6749"/>
              </a:lnSpc>
              <a:spcBef>
                <a:spcPct val="0"/>
              </a:spcBef>
              <a:buFont typeface="Arial"/>
              <a:buChar char="•"/>
            </a:pPr>
            <a:r>
              <a:rPr lang="en-US" sz="2999" u="none" spc="59" dirty="0">
                <a:solidFill>
                  <a:srgbClr val="FFFFFF"/>
                </a:solidFill>
                <a:latin typeface="Montserrat Bold"/>
              </a:rPr>
              <a:t>Risk Balancing Concept </a:t>
            </a:r>
          </a:p>
          <a:p>
            <a:pPr marL="1209036" lvl="2" indent="-403012" algn="l">
              <a:lnSpc>
                <a:spcPts val="6299"/>
              </a:lnSpc>
              <a:spcBef>
                <a:spcPct val="0"/>
              </a:spcBef>
              <a:buFont typeface="Arial"/>
              <a:buChar char="⚬"/>
            </a:pPr>
            <a:r>
              <a:rPr lang="en-US" sz="2799" u="none" spc="55" dirty="0">
                <a:solidFill>
                  <a:srgbClr val="FFFFFF"/>
                </a:solidFill>
                <a:latin typeface="Montserrat Bold"/>
              </a:rPr>
              <a:t>Sources of Risk: Business Risk &amp; Financial Risk</a:t>
            </a:r>
          </a:p>
          <a:p>
            <a:pPr marL="1209036" lvl="2" indent="-403012" algn="l">
              <a:lnSpc>
                <a:spcPts val="6299"/>
              </a:lnSpc>
              <a:spcBef>
                <a:spcPct val="0"/>
              </a:spcBef>
              <a:buFont typeface="Arial"/>
              <a:buChar char="⚬"/>
            </a:pPr>
            <a:r>
              <a:rPr lang="en-US" sz="2799" u="none" spc="55" dirty="0">
                <a:solidFill>
                  <a:srgbClr val="FFFFFF"/>
                </a:solidFill>
                <a:latin typeface="Montserrat Bold"/>
              </a:rPr>
              <a:t>Total Risk Preference Level</a:t>
            </a:r>
          </a:p>
          <a:p>
            <a:pPr marL="1813554" lvl="3" indent="-453388" algn="l">
              <a:lnSpc>
                <a:spcPts val="6299"/>
              </a:lnSpc>
              <a:spcBef>
                <a:spcPct val="0"/>
              </a:spcBef>
              <a:buFont typeface="Arial"/>
              <a:buChar char="￭"/>
            </a:pPr>
            <a:r>
              <a:rPr lang="en-US" sz="2799" u="none" spc="55" dirty="0">
                <a:solidFill>
                  <a:srgbClr val="FFFFFF"/>
                </a:solidFill>
                <a:latin typeface="Montserrat Bold"/>
              </a:rPr>
              <a:t>Maximize Net Returns Subject to Individual Risk Preference Constraint</a:t>
            </a:r>
          </a:p>
          <a:p>
            <a:pPr marL="647697" lvl="1" indent="-323848" algn="l">
              <a:lnSpc>
                <a:spcPts val="6749"/>
              </a:lnSpc>
              <a:spcBef>
                <a:spcPct val="0"/>
              </a:spcBef>
              <a:buFont typeface="Arial"/>
              <a:buChar char="•"/>
            </a:pPr>
            <a:r>
              <a:rPr lang="en-US" sz="2999" u="none" spc="59" dirty="0">
                <a:solidFill>
                  <a:srgbClr val="FFFFFF"/>
                </a:solidFill>
                <a:latin typeface="Montserrat Bold"/>
              </a:rPr>
              <a:t>Role of Risk Balancing in Land Rental Agreement Decisions</a:t>
            </a:r>
          </a:p>
          <a:p>
            <a:pPr marL="1209036" lvl="2" indent="-403012" algn="l">
              <a:lnSpc>
                <a:spcPts val="6299"/>
              </a:lnSpc>
              <a:spcBef>
                <a:spcPct val="0"/>
              </a:spcBef>
              <a:buFont typeface="Arial"/>
              <a:buChar char="⚬"/>
            </a:pPr>
            <a:r>
              <a:rPr lang="en-US" sz="2799" u="none" spc="55" dirty="0">
                <a:solidFill>
                  <a:srgbClr val="FFFFFF"/>
                </a:solidFill>
                <a:latin typeface="Montserrat Bold"/>
              </a:rPr>
              <a:t>Cash Rent vs. Share Rent</a:t>
            </a:r>
          </a:p>
          <a:p>
            <a:pPr marL="1209036" lvl="2" indent="-403012" algn="l">
              <a:lnSpc>
                <a:spcPts val="6299"/>
              </a:lnSpc>
              <a:spcBef>
                <a:spcPct val="0"/>
              </a:spcBef>
              <a:buFont typeface="Arial"/>
              <a:buChar char="⚬"/>
            </a:pPr>
            <a:r>
              <a:rPr lang="en-US" sz="2799" u="none" spc="55" dirty="0">
                <a:solidFill>
                  <a:srgbClr val="FFFFFF"/>
                </a:solidFill>
                <a:latin typeface="Montserrat Bold"/>
              </a:rPr>
              <a:t>Possible explanation - Crop Insurance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476242" y="8956802"/>
            <a:ext cx="1783058" cy="2950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6305562" y="-995510"/>
            <a:ext cx="12278020" cy="1227802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3086099"/>
            <a:ext cx="16230600" cy="6172201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5" name="TextBox 5"/>
          <p:cNvSpPr txBox="1"/>
          <p:nvPr/>
        </p:nvSpPr>
        <p:spPr>
          <a:xfrm>
            <a:off x="1028700" y="915717"/>
            <a:ext cx="10749742" cy="1040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1"/>
              </a:lnSpc>
            </a:pPr>
            <a:r>
              <a:rPr lang="en-US" sz="8236" spc="-485" dirty="0">
                <a:solidFill>
                  <a:srgbClr val="263F6B"/>
                </a:solidFill>
                <a:latin typeface="Montserrat Extra-Bold Italics"/>
              </a:rPr>
              <a:t>BACKGROUND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480431" y="3635029"/>
            <a:ext cx="15327137" cy="48046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>
              <a:lnSpc>
                <a:spcPts val="6749"/>
              </a:lnSpc>
              <a:buFont typeface="Arial"/>
              <a:buChar char="•"/>
            </a:pPr>
            <a:r>
              <a:rPr lang="en-US" sz="2999" spc="59" dirty="0">
                <a:solidFill>
                  <a:srgbClr val="FFFFFF"/>
                </a:solidFill>
                <a:latin typeface="Montserrat Bold" panose="020B0604020202020204" charset="0"/>
              </a:rPr>
              <a:t>Lengthy history of crop insurance in the U.S.</a:t>
            </a:r>
          </a:p>
          <a:p>
            <a:pPr marL="1122678" lvl="2" indent="-374226">
              <a:lnSpc>
                <a:spcPts val="5849"/>
              </a:lnSpc>
              <a:buFont typeface="Arial"/>
              <a:buChar char="⚬"/>
            </a:pPr>
            <a:r>
              <a:rPr lang="en-US" sz="2599" spc="25" dirty="0">
                <a:solidFill>
                  <a:srgbClr val="FFFFFF"/>
                </a:solidFill>
                <a:latin typeface="Montserrat Bold" panose="020B0604020202020204" charset="0"/>
              </a:rPr>
              <a:t>But the 1980 Act set forth a substantive crop insurance program</a:t>
            </a:r>
          </a:p>
          <a:p>
            <a:pPr marL="1122678" lvl="2" indent="-374226">
              <a:lnSpc>
                <a:spcPts val="5849"/>
              </a:lnSpc>
              <a:buFont typeface="Arial"/>
              <a:buChar char="⚬"/>
            </a:pPr>
            <a:r>
              <a:rPr lang="en-US" sz="2599" spc="25" dirty="0">
                <a:solidFill>
                  <a:srgbClr val="FFFFFF"/>
                </a:solidFill>
                <a:latin typeface="Montserrat Bold" panose="020B0604020202020204" charset="0"/>
              </a:rPr>
              <a:t>Establishment of RMA</a:t>
            </a:r>
          </a:p>
          <a:p>
            <a:pPr marL="647697" lvl="1" indent="-323848">
              <a:lnSpc>
                <a:spcPts val="6749"/>
              </a:lnSpc>
              <a:buFont typeface="Arial"/>
              <a:buChar char="•"/>
            </a:pPr>
            <a:r>
              <a:rPr lang="en-US" sz="2999" spc="33" dirty="0">
                <a:solidFill>
                  <a:srgbClr val="FFFFFF"/>
                </a:solidFill>
                <a:latin typeface="Montserrat Bold" panose="020B0604020202020204" charset="0"/>
              </a:rPr>
              <a:t>Transition from share-rented to cash-rented farmland in Illinois</a:t>
            </a:r>
          </a:p>
          <a:p>
            <a:pPr marL="647697" lvl="1" indent="-323848">
              <a:lnSpc>
                <a:spcPts val="6749"/>
              </a:lnSpc>
              <a:buFont typeface="Arial"/>
              <a:buChar char="•"/>
            </a:pPr>
            <a:r>
              <a:rPr lang="en-US" sz="2999" spc="33" dirty="0">
                <a:solidFill>
                  <a:srgbClr val="FFFFFF"/>
                </a:solidFill>
                <a:latin typeface="Montserrat Bold" panose="020B0604020202020204" charset="0"/>
              </a:rPr>
              <a:t>Trends toward more risk-taking farmers - why?</a:t>
            </a:r>
          </a:p>
          <a:p>
            <a:pPr marL="647697" lvl="1" indent="-323848">
              <a:lnSpc>
                <a:spcPts val="6749"/>
              </a:lnSpc>
              <a:buFont typeface="Arial"/>
              <a:buChar char="•"/>
            </a:pPr>
            <a:r>
              <a:rPr lang="en-US" sz="2999" spc="33" dirty="0">
                <a:solidFill>
                  <a:srgbClr val="FFFFFF"/>
                </a:solidFill>
                <a:latin typeface="Montserrat Bold" panose="020B0604020202020204" charset="0"/>
              </a:rPr>
              <a:t>Increased crop insurance coverage and reduced risk: revenue protection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280582" y="8829312"/>
            <a:ext cx="1783058" cy="2950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446178" y="2833247"/>
            <a:ext cx="7230387" cy="3170187"/>
            <a:chOff x="0" y="0"/>
            <a:chExt cx="1946035" cy="8532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46035" cy="853245"/>
            </a:xfrm>
            <a:custGeom>
              <a:avLst/>
              <a:gdLst/>
              <a:ahLst/>
              <a:cxnLst/>
              <a:rect l="l" t="t" r="r" b="b"/>
              <a:pathLst>
                <a:path w="1946035" h="853245">
                  <a:moveTo>
                    <a:pt x="1821574" y="853245"/>
                  </a:moveTo>
                  <a:lnTo>
                    <a:pt x="124460" y="853245"/>
                  </a:lnTo>
                  <a:cubicBezTo>
                    <a:pt x="55880" y="853245"/>
                    <a:pt x="0" y="797365"/>
                    <a:pt x="0" y="728785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21575" y="0"/>
                  </a:lnTo>
                  <a:cubicBezTo>
                    <a:pt x="1890155" y="0"/>
                    <a:pt x="1946035" y="55880"/>
                    <a:pt x="1946035" y="124460"/>
                  </a:cubicBezTo>
                  <a:lnTo>
                    <a:pt x="1946035" y="728785"/>
                  </a:lnTo>
                  <a:cubicBezTo>
                    <a:pt x="1946035" y="797365"/>
                    <a:pt x="1890155" y="853245"/>
                    <a:pt x="1821575" y="853245"/>
                  </a:cubicBezTo>
                  <a:close/>
                </a:path>
              </a:pathLst>
            </a:custGeom>
            <a:solidFill>
              <a:srgbClr val="213559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190478" y="4050041"/>
            <a:ext cx="5792318" cy="5969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spc="43" dirty="0">
                <a:solidFill>
                  <a:srgbClr val="FFFFFF"/>
                </a:solidFill>
                <a:latin typeface="Arimo"/>
              </a:rPr>
              <a:t> </a:t>
            </a:r>
            <a:r>
              <a:rPr lang="en-US" sz="3499" spc="43" dirty="0">
                <a:solidFill>
                  <a:srgbClr val="FFFFFF"/>
                </a:solidFill>
                <a:latin typeface="Montserrat Bold" panose="020B0604020202020204" charset="0"/>
              </a:rPr>
              <a:t>Publicly Available 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242025" y="6520566"/>
            <a:ext cx="7280917" cy="3312404"/>
            <a:chOff x="0" y="0"/>
            <a:chExt cx="1959635" cy="89152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959635" cy="891523"/>
            </a:xfrm>
            <a:custGeom>
              <a:avLst/>
              <a:gdLst/>
              <a:ahLst/>
              <a:cxnLst/>
              <a:rect l="l" t="t" r="r" b="b"/>
              <a:pathLst>
                <a:path w="1959635" h="891523">
                  <a:moveTo>
                    <a:pt x="1835174" y="891523"/>
                  </a:moveTo>
                  <a:lnTo>
                    <a:pt x="124460" y="891523"/>
                  </a:lnTo>
                  <a:cubicBezTo>
                    <a:pt x="55880" y="891523"/>
                    <a:pt x="0" y="835643"/>
                    <a:pt x="0" y="76706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35175" y="0"/>
                  </a:lnTo>
                  <a:cubicBezTo>
                    <a:pt x="1903755" y="0"/>
                    <a:pt x="1959635" y="55880"/>
                    <a:pt x="1959635" y="124460"/>
                  </a:cubicBezTo>
                  <a:lnTo>
                    <a:pt x="1959635" y="767063"/>
                  </a:lnTo>
                  <a:cubicBezTo>
                    <a:pt x="1959635" y="835643"/>
                    <a:pt x="1903755" y="891523"/>
                    <a:pt x="1835175" y="891523"/>
                  </a:cubicBezTo>
                  <a:close/>
                </a:path>
              </a:pathLst>
            </a:custGeom>
            <a:solidFill>
              <a:srgbClr val="213559"/>
            </a:solidFill>
          </p:spPr>
        </p:sp>
      </p:grpSp>
      <p:sp>
        <p:nvSpPr>
          <p:cNvPr id="7" name="AutoShape 7"/>
          <p:cNvSpPr/>
          <p:nvPr/>
        </p:nvSpPr>
        <p:spPr>
          <a:xfrm rot="-1753206">
            <a:off x="194890" y="6203173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grpSp>
        <p:nvGrpSpPr>
          <p:cNvPr id="8" name="Group 8"/>
          <p:cNvGrpSpPr/>
          <p:nvPr/>
        </p:nvGrpSpPr>
        <p:grpSpPr>
          <a:xfrm>
            <a:off x="1242025" y="2833247"/>
            <a:ext cx="7280917" cy="3312404"/>
            <a:chOff x="0" y="0"/>
            <a:chExt cx="1959635" cy="891523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959635" cy="891523"/>
            </a:xfrm>
            <a:custGeom>
              <a:avLst/>
              <a:gdLst/>
              <a:ahLst/>
              <a:cxnLst/>
              <a:rect l="l" t="t" r="r" b="b"/>
              <a:pathLst>
                <a:path w="1959635" h="891523">
                  <a:moveTo>
                    <a:pt x="1835174" y="891523"/>
                  </a:moveTo>
                  <a:lnTo>
                    <a:pt x="124460" y="891523"/>
                  </a:lnTo>
                  <a:cubicBezTo>
                    <a:pt x="55880" y="891523"/>
                    <a:pt x="0" y="835643"/>
                    <a:pt x="0" y="76706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35175" y="0"/>
                  </a:lnTo>
                  <a:cubicBezTo>
                    <a:pt x="1903755" y="0"/>
                    <a:pt x="1959635" y="55880"/>
                    <a:pt x="1959635" y="124460"/>
                  </a:cubicBezTo>
                  <a:lnTo>
                    <a:pt x="1959635" y="767063"/>
                  </a:lnTo>
                  <a:cubicBezTo>
                    <a:pt x="1959635" y="835643"/>
                    <a:pt x="1903755" y="891523"/>
                    <a:pt x="1835175" y="891523"/>
                  </a:cubicBezTo>
                  <a:close/>
                </a:path>
              </a:pathLst>
            </a:custGeom>
            <a:solidFill>
              <a:srgbClr val="213559"/>
            </a:solidFill>
          </p:spPr>
        </p:sp>
      </p:grpSp>
      <p:grpSp>
        <p:nvGrpSpPr>
          <p:cNvPr id="10" name="Group 10"/>
          <p:cNvGrpSpPr/>
          <p:nvPr/>
        </p:nvGrpSpPr>
        <p:grpSpPr>
          <a:xfrm>
            <a:off x="-197198" y="742469"/>
            <a:ext cx="5935366" cy="1309890"/>
            <a:chOff x="0" y="0"/>
            <a:chExt cx="4161103" cy="6604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13559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2549833" y="742469"/>
            <a:ext cx="5935366" cy="1309890"/>
            <a:chOff x="0" y="0"/>
            <a:chExt cx="4161103" cy="660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4161103" cy="660400"/>
            </a:xfrm>
            <a:custGeom>
              <a:avLst/>
              <a:gdLst/>
              <a:ahLst/>
              <a:cxnLst/>
              <a:rect l="l" t="t" r="r" b="b"/>
              <a:pathLst>
                <a:path w="4161103" h="660400">
                  <a:moveTo>
                    <a:pt x="4036643" y="660400"/>
                  </a:moveTo>
                  <a:lnTo>
                    <a:pt x="124460" y="660400"/>
                  </a:lnTo>
                  <a:cubicBezTo>
                    <a:pt x="55880" y="660400"/>
                    <a:pt x="0" y="604520"/>
                    <a:pt x="0" y="535940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4036643" y="0"/>
                  </a:lnTo>
                  <a:cubicBezTo>
                    <a:pt x="4105223" y="0"/>
                    <a:pt x="4161103" y="55880"/>
                    <a:pt x="4161103" y="124460"/>
                  </a:cubicBezTo>
                  <a:lnTo>
                    <a:pt x="4161103" y="535940"/>
                  </a:lnTo>
                  <a:cubicBezTo>
                    <a:pt x="4161103" y="604520"/>
                    <a:pt x="4105223" y="660400"/>
                    <a:pt x="4036643" y="660400"/>
                  </a:cubicBezTo>
                  <a:close/>
                </a:path>
              </a:pathLst>
            </a:custGeom>
            <a:solidFill>
              <a:srgbClr val="213559"/>
            </a:solidFill>
          </p:spPr>
        </p:sp>
      </p:grpSp>
      <p:sp>
        <p:nvSpPr>
          <p:cNvPr id="14" name="TextBox 14"/>
          <p:cNvSpPr txBox="1"/>
          <p:nvPr/>
        </p:nvSpPr>
        <p:spPr>
          <a:xfrm>
            <a:off x="6176317" y="974511"/>
            <a:ext cx="5935366" cy="107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Extra-Bold Italics"/>
              </a:rPr>
              <a:t>DATA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224661" y="3768724"/>
            <a:ext cx="5315644" cy="12160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899"/>
              </a:lnSpc>
            </a:pPr>
            <a:r>
              <a:rPr lang="en-US" sz="3499" spc="69" dirty="0">
                <a:solidFill>
                  <a:srgbClr val="FFFFFF"/>
                </a:solidFill>
                <a:latin typeface="Montserrat Bold" panose="020B0604020202020204" charset="0"/>
              </a:rPr>
              <a:t>Time frame -</a:t>
            </a:r>
            <a:r>
              <a:rPr lang="en-US" sz="3499" spc="43" dirty="0">
                <a:solidFill>
                  <a:srgbClr val="FFFFFF"/>
                </a:solidFill>
                <a:latin typeface="Montserrat Bold" panose="020B0604020202020204" charset="0"/>
              </a:rPr>
              <a:t> </a:t>
            </a:r>
          </a:p>
          <a:p>
            <a:pPr algn="ctr">
              <a:lnSpc>
                <a:spcPts val="4899"/>
              </a:lnSpc>
            </a:pPr>
            <a:r>
              <a:rPr lang="en-US" sz="3499" spc="43" dirty="0">
                <a:solidFill>
                  <a:srgbClr val="FFFFFF"/>
                </a:solidFill>
                <a:latin typeface="Montserrat Bold" panose="020B0604020202020204" charset="0"/>
              </a:rPr>
              <a:t>2003 - 2020 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669607" y="6728333"/>
            <a:ext cx="6636193" cy="293086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1" indent="0" algn="ctr">
              <a:lnSpc>
                <a:spcPts val="4480"/>
              </a:lnSpc>
            </a:pPr>
            <a:r>
              <a:rPr lang="en-US" sz="3200" u="none" spc="64" dirty="0">
                <a:solidFill>
                  <a:srgbClr val="FFFFFF"/>
                </a:solidFill>
                <a:latin typeface="Montserrat Bold" panose="020B0604020202020204" charset="0"/>
              </a:rPr>
              <a:t>Illinois Farm Business Farm Management (FBFM) System</a:t>
            </a:r>
          </a:p>
          <a:p>
            <a:pPr marL="0" lvl="1" indent="0" algn="ctr">
              <a:lnSpc>
                <a:spcPts val="4769"/>
              </a:lnSpc>
            </a:pPr>
            <a:r>
              <a:rPr lang="en-US" sz="2649" u="none" spc="52" dirty="0">
                <a:solidFill>
                  <a:srgbClr val="FFFFFF"/>
                </a:solidFill>
                <a:latin typeface="Montserrat Bold" panose="020B0604020202020204" charset="0"/>
              </a:rPr>
              <a:t>County-level</a:t>
            </a:r>
          </a:p>
          <a:p>
            <a:pPr marL="0" lvl="1" indent="0" algn="ctr">
              <a:lnSpc>
                <a:spcPts val="4769"/>
              </a:lnSpc>
            </a:pPr>
            <a:r>
              <a:rPr lang="en-US" sz="2649" u="none" spc="52" dirty="0">
                <a:solidFill>
                  <a:srgbClr val="FFFFFF"/>
                </a:solidFill>
                <a:latin typeface="Montserrat Bold" panose="020B0604020202020204" charset="0"/>
              </a:rPr>
              <a:t>Financial information </a:t>
            </a:r>
          </a:p>
          <a:p>
            <a:pPr marL="0" lvl="1" indent="0" algn="ctr">
              <a:lnSpc>
                <a:spcPts val="4769"/>
              </a:lnSpc>
            </a:pPr>
            <a:r>
              <a:rPr lang="en-US" sz="2649" u="none" spc="52" dirty="0">
                <a:solidFill>
                  <a:srgbClr val="FFFFFF"/>
                </a:solidFill>
                <a:latin typeface="Montserrat Bold" panose="020B0604020202020204" charset="0"/>
              </a:rPr>
              <a:t> Number of acres for each lease type</a:t>
            </a:r>
          </a:p>
        </p:txBody>
      </p:sp>
      <p:grpSp>
        <p:nvGrpSpPr>
          <p:cNvPr id="17" name="Group 17"/>
          <p:cNvGrpSpPr/>
          <p:nvPr/>
        </p:nvGrpSpPr>
        <p:grpSpPr>
          <a:xfrm>
            <a:off x="9446178" y="6520566"/>
            <a:ext cx="7280917" cy="3312404"/>
            <a:chOff x="0" y="0"/>
            <a:chExt cx="1959635" cy="891523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959635" cy="891523"/>
            </a:xfrm>
            <a:custGeom>
              <a:avLst/>
              <a:gdLst/>
              <a:ahLst/>
              <a:cxnLst/>
              <a:rect l="l" t="t" r="r" b="b"/>
              <a:pathLst>
                <a:path w="1959635" h="891523">
                  <a:moveTo>
                    <a:pt x="1835174" y="891523"/>
                  </a:moveTo>
                  <a:lnTo>
                    <a:pt x="124460" y="891523"/>
                  </a:lnTo>
                  <a:cubicBezTo>
                    <a:pt x="55880" y="891523"/>
                    <a:pt x="0" y="835643"/>
                    <a:pt x="0" y="767062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835175" y="0"/>
                  </a:lnTo>
                  <a:cubicBezTo>
                    <a:pt x="1903755" y="0"/>
                    <a:pt x="1959635" y="55880"/>
                    <a:pt x="1959635" y="124460"/>
                  </a:cubicBezTo>
                  <a:lnTo>
                    <a:pt x="1959635" y="767063"/>
                  </a:lnTo>
                  <a:cubicBezTo>
                    <a:pt x="1959635" y="835643"/>
                    <a:pt x="1903755" y="891523"/>
                    <a:pt x="1835175" y="891523"/>
                  </a:cubicBezTo>
                  <a:close/>
                </a:path>
              </a:pathLst>
            </a:custGeom>
            <a:solidFill>
              <a:srgbClr val="213559"/>
            </a:solidFill>
          </p:spPr>
        </p:sp>
      </p:grpSp>
      <p:sp>
        <p:nvSpPr>
          <p:cNvPr id="19" name="TextBox 19"/>
          <p:cNvSpPr txBox="1"/>
          <p:nvPr/>
        </p:nvSpPr>
        <p:spPr>
          <a:xfrm>
            <a:off x="9932504" y="6720668"/>
            <a:ext cx="6423653" cy="2648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ctr">
              <a:lnSpc>
                <a:spcPts val="5759"/>
              </a:lnSpc>
            </a:pPr>
            <a:r>
              <a:rPr lang="en-US" sz="3199" u="none" spc="63" dirty="0">
                <a:solidFill>
                  <a:srgbClr val="FFFFFF"/>
                </a:solidFill>
                <a:latin typeface="Montserrat Bold" panose="020B0604020202020204" charset="0"/>
              </a:rPr>
              <a:t>USDA RMA Summary of Business </a:t>
            </a:r>
          </a:p>
          <a:p>
            <a:pPr marL="0" lvl="1" indent="0" algn="ctr">
              <a:lnSpc>
                <a:spcPts val="4761"/>
              </a:lnSpc>
            </a:pPr>
            <a:r>
              <a:rPr lang="en-US" sz="2645" u="none" spc="52" dirty="0">
                <a:solidFill>
                  <a:srgbClr val="FFFFFF"/>
                </a:solidFill>
                <a:latin typeface="Montserrat Bold" panose="020B0604020202020204" charset="0"/>
              </a:rPr>
              <a:t>State-, county-, &amp; crop-level</a:t>
            </a:r>
          </a:p>
          <a:p>
            <a:pPr marL="0" lvl="1" indent="0" algn="ctr">
              <a:lnSpc>
                <a:spcPts val="4761"/>
              </a:lnSpc>
            </a:pPr>
            <a:r>
              <a:rPr lang="en-US" sz="2645" u="none" spc="52" dirty="0">
                <a:solidFill>
                  <a:srgbClr val="FFFFFF"/>
                </a:solidFill>
                <a:latin typeface="Montserrat Bold" panose="020B0604020202020204" charset="0"/>
              </a:rPr>
              <a:t>Coverage types and levels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alphaModFix amt="19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6305562" y="-995510"/>
            <a:ext cx="12278020" cy="12278020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2755345"/>
            <a:ext cx="16230600" cy="6502955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5" name="TextBox 5"/>
          <p:cNvSpPr txBox="1"/>
          <p:nvPr/>
        </p:nvSpPr>
        <p:spPr>
          <a:xfrm>
            <a:off x="1028700" y="1200150"/>
            <a:ext cx="5935366" cy="10778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071"/>
              </a:lnSpc>
            </a:pPr>
            <a:r>
              <a:rPr lang="en-US" sz="8236" spc="-485">
                <a:solidFill>
                  <a:srgbClr val="263F6B"/>
                </a:solidFill>
                <a:latin typeface="Montserrat Extra-Bold Italics"/>
              </a:rPr>
              <a:t>RESULTS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782239" y="3306704"/>
            <a:ext cx="14585531" cy="49230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74"/>
              </a:lnSpc>
            </a:pPr>
            <a:r>
              <a:rPr lang="en-US" sz="3499" spc="43" dirty="0">
                <a:solidFill>
                  <a:srgbClr val="FFFFFF"/>
                </a:solidFill>
                <a:latin typeface="Montserrat Bold" panose="020B0604020202020204" charset="0"/>
              </a:rPr>
              <a:t>1. Increase in Cash Rent, Decrease in Share Rent (State Level)</a:t>
            </a:r>
          </a:p>
          <a:p>
            <a:pPr>
              <a:lnSpc>
                <a:spcPts val="7874"/>
              </a:lnSpc>
            </a:pPr>
            <a:r>
              <a:rPr lang="en-US" sz="3499" spc="69" dirty="0">
                <a:solidFill>
                  <a:srgbClr val="FFFFFF"/>
                </a:solidFill>
                <a:latin typeface="Montserrat Bold" panose="020B0604020202020204" charset="0"/>
              </a:rPr>
              <a:t>2. </a:t>
            </a:r>
            <a:r>
              <a:rPr lang="en-US" sz="3499" spc="43" dirty="0">
                <a:solidFill>
                  <a:srgbClr val="FFFFFF"/>
                </a:solidFill>
                <a:latin typeface="Montserrat Bold" panose="020B0604020202020204" charset="0"/>
              </a:rPr>
              <a:t>Increase in Cash Rent, Decrease in Share Rent (County Level)</a:t>
            </a:r>
          </a:p>
          <a:p>
            <a:pPr>
              <a:lnSpc>
                <a:spcPts val="7874"/>
              </a:lnSpc>
            </a:pPr>
            <a:r>
              <a:rPr lang="en-US" sz="3499" spc="69" dirty="0">
                <a:solidFill>
                  <a:srgbClr val="FFFFFF"/>
                </a:solidFill>
                <a:latin typeface="Montserrat Bold" panose="020B0604020202020204" charset="0"/>
              </a:rPr>
              <a:t>3. </a:t>
            </a:r>
            <a:r>
              <a:rPr lang="en-US" sz="3499" spc="43" dirty="0">
                <a:solidFill>
                  <a:srgbClr val="FFFFFF"/>
                </a:solidFill>
                <a:latin typeface="Montserrat Bold" panose="020B0604020202020204" charset="0"/>
              </a:rPr>
              <a:t>Increase in Crop Insurance Coverage (State Level)</a:t>
            </a:r>
          </a:p>
          <a:p>
            <a:pPr>
              <a:lnSpc>
                <a:spcPts val="7874"/>
              </a:lnSpc>
            </a:pPr>
            <a:r>
              <a:rPr lang="en-US" sz="3499" spc="69" dirty="0">
                <a:solidFill>
                  <a:srgbClr val="FFFFFF"/>
                </a:solidFill>
                <a:latin typeface="Montserrat Bold" panose="020B0604020202020204" charset="0"/>
              </a:rPr>
              <a:t>4. </a:t>
            </a:r>
            <a:r>
              <a:rPr lang="en-US" sz="3499" spc="43" dirty="0">
                <a:solidFill>
                  <a:srgbClr val="FFFFFF"/>
                </a:solidFill>
                <a:latin typeface="Montserrat Bold" panose="020B0604020202020204" charset="0"/>
              </a:rPr>
              <a:t>Increase in Average Coverage Level (%)</a:t>
            </a:r>
          </a:p>
          <a:p>
            <a:pPr>
              <a:lnSpc>
                <a:spcPts val="7874"/>
              </a:lnSpc>
            </a:pPr>
            <a:r>
              <a:rPr lang="en-US" sz="3499" spc="69" dirty="0">
                <a:solidFill>
                  <a:srgbClr val="FFFFFF"/>
                </a:solidFill>
                <a:latin typeface="Montserrat Bold" panose="020B0604020202020204" charset="0"/>
              </a:rPr>
              <a:t>5. </a:t>
            </a:r>
            <a:r>
              <a:rPr lang="en-US" sz="3499" spc="43" dirty="0">
                <a:solidFill>
                  <a:srgbClr val="FFFFFF"/>
                </a:solidFill>
                <a:latin typeface="Montserrat Bold" panose="020B0604020202020204" charset="0"/>
              </a:rPr>
              <a:t>Increase in Crop Insurance Coverage (County Level)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5476242" y="8956802"/>
            <a:ext cx="1783058" cy="2950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835789"/>
            <a:ext cx="1783058" cy="295015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>
            <a:off x="1028700" y="9591065"/>
            <a:ext cx="16230600" cy="1351653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5" name="AutoShape 5"/>
          <p:cNvSpPr/>
          <p:nvPr/>
        </p:nvSpPr>
        <p:spPr>
          <a:xfrm>
            <a:off x="1028700" y="-675827"/>
            <a:ext cx="16230600" cy="1351653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6" name="TextBox 6"/>
          <p:cNvSpPr txBox="1"/>
          <p:nvPr/>
        </p:nvSpPr>
        <p:spPr>
          <a:xfrm>
            <a:off x="1028700" y="3752558"/>
            <a:ext cx="5321775" cy="24485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70"/>
              </a:lnSpc>
              <a:spcBef>
                <a:spcPct val="0"/>
              </a:spcBef>
            </a:pPr>
            <a:r>
              <a:rPr lang="en-US" sz="6500" spc="-383">
                <a:solidFill>
                  <a:srgbClr val="263F6B"/>
                </a:solidFill>
                <a:latin typeface="Montserrat Extra-Bold Italics"/>
              </a:rPr>
              <a:t>1</a:t>
            </a:r>
            <a:r>
              <a:rPr lang="en-US" sz="6500" u="none" spc="-383">
                <a:solidFill>
                  <a:srgbClr val="263F6B"/>
                </a:solidFill>
                <a:latin typeface="Montserrat Extra-Bold Italics"/>
              </a:rPr>
              <a:t>.  INCREASE IN CASH RENT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690874" y="1342340"/>
            <a:ext cx="10175137" cy="760231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sp>
        <p:nvSpPr>
          <p:cNvPr id="3" name="TextBox 3"/>
          <p:cNvSpPr txBox="1"/>
          <p:nvPr/>
        </p:nvSpPr>
        <p:spPr>
          <a:xfrm>
            <a:off x="1311342" y="2547576"/>
            <a:ext cx="8213943" cy="40487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370"/>
              </a:lnSpc>
            </a:pPr>
            <a:r>
              <a:rPr lang="en-US" sz="6500" spc="-383">
                <a:solidFill>
                  <a:srgbClr val="263F6B"/>
                </a:solidFill>
                <a:latin typeface="Montserrat Extra-Bold"/>
              </a:rPr>
              <a:t> 2.  VISUALIZATION OF ILLINOIS COUNTIES AND THE INCREASE IN CASH RENT</a:t>
            </a:r>
          </a:p>
        </p:txBody>
      </p:sp>
      <p:sp>
        <p:nvSpPr>
          <p:cNvPr id="4" name="AutoShape 4"/>
          <p:cNvSpPr/>
          <p:nvPr/>
        </p:nvSpPr>
        <p:spPr>
          <a:xfrm rot="-8231889">
            <a:off x="-10583169" y="6538090"/>
            <a:ext cx="16230600" cy="10441156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5" name="AutoShape 5"/>
          <p:cNvSpPr/>
          <p:nvPr/>
        </p:nvSpPr>
        <p:spPr>
          <a:xfrm rot="-8231889">
            <a:off x="-10981699" y="6899559"/>
            <a:ext cx="16230600" cy="10441156"/>
          </a:xfrm>
          <a:prstGeom prst="rect">
            <a:avLst/>
          </a:prstGeom>
          <a:solidFill>
            <a:srgbClr val="263F6B"/>
          </a:solidFill>
        </p:spPr>
      </p:sp>
      <p:sp>
        <p:nvSpPr>
          <p:cNvPr id="6" name="AutoShape 6"/>
          <p:cNvSpPr/>
          <p:nvPr/>
        </p:nvSpPr>
        <p:spPr>
          <a:xfrm>
            <a:off x="1028700" y="1396505"/>
            <a:ext cx="1386321" cy="0"/>
          </a:xfrm>
          <a:prstGeom prst="line">
            <a:avLst/>
          </a:prstGeom>
          <a:ln w="76200" cap="flat">
            <a:solidFill>
              <a:srgbClr val="263F6B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7" name="Screen Recording 2022-05-12 at 6.50.45 PM" descr="Screen Recording 2022-05-12 at 6.50.45 PM">
            <a:hlinkClick r:id="" action="ppaction://media"/>
            <a:extLst>
              <a:ext uri="{FF2B5EF4-FFF2-40B4-BE49-F238E27FC236}">
                <a16:creationId xmlns:a16="http://schemas.microsoft.com/office/drawing/2014/main" id="{86E1BBD7-BF02-48E0-F1E1-C6FE2BC45F5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75178" y="782515"/>
            <a:ext cx="6523979" cy="87219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5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260390" y="3039677"/>
            <a:ext cx="6014003" cy="34800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801"/>
              </a:lnSpc>
            </a:pPr>
            <a:r>
              <a:rPr lang="en-US" sz="6940" spc="-409">
                <a:solidFill>
                  <a:srgbClr val="263F6B"/>
                </a:solidFill>
                <a:latin typeface="Montserrat Extra-Bold Italics"/>
              </a:rPr>
              <a:t>3. INCREASE IN CROP INSURANCE USAGE</a:t>
            </a:r>
          </a:p>
        </p:txBody>
      </p:sp>
      <p:sp>
        <p:nvSpPr>
          <p:cNvPr id="3" name="AutoShape 3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028700" y="1835789"/>
            <a:ext cx="1783058" cy="295015"/>
          </a:xfrm>
          <a:prstGeom prst="rect">
            <a:avLst/>
          </a:prstGeom>
        </p:spPr>
      </p:pic>
      <p:sp>
        <p:nvSpPr>
          <p:cNvPr id="5" name="AutoShape 5"/>
          <p:cNvSpPr/>
          <p:nvPr/>
        </p:nvSpPr>
        <p:spPr>
          <a:xfrm>
            <a:off x="1028700" y="9591065"/>
            <a:ext cx="16230600" cy="1351653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6" name="AutoShape 6"/>
          <p:cNvSpPr/>
          <p:nvPr/>
        </p:nvSpPr>
        <p:spPr>
          <a:xfrm>
            <a:off x="1028700" y="-675827"/>
            <a:ext cx="16230600" cy="1351653"/>
          </a:xfrm>
          <a:prstGeom prst="rect">
            <a:avLst/>
          </a:prstGeom>
          <a:solidFill>
            <a:srgbClr val="213559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7899115" y="1528203"/>
            <a:ext cx="9145109" cy="692300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753206">
            <a:off x="-1113304" y="4354356"/>
            <a:ext cx="25783492" cy="9586163"/>
          </a:xfrm>
          <a:prstGeom prst="rect">
            <a:avLst/>
          </a:prstGeom>
          <a:solidFill>
            <a:srgbClr val="545454">
              <a:alpha val="4706"/>
            </a:srgbClr>
          </a:solidFill>
        </p:spPr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1500059" y="7012999"/>
            <a:ext cx="2556816" cy="2575547"/>
          </a:xfrm>
          <a:prstGeom prst="rect">
            <a:avLst/>
          </a:prstGeom>
        </p:spPr>
      </p:pic>
      <p:sp>
        <p:nvSpPr>
          <p:cNvPr id="4" name="AutoShape 4"/>
          <p:cNvSpPr/>
          <p:nvPr/>
        </p:nvSpPr>
        <p:spPr>
          <a:xfrm rot="-2700000">
            <a:off x="-2646503" y="-12437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5" name="AutoShape 5"/>
          <p:cNvSpPr/>
          <p:nvPr/>
        </p:nvSpPr>
        <p:spPr>
          <a:xfrm rot="-2700000">
            <a:off x="15641497" y="9043300"/>
            <a:ext cx="5293007" cy="2487400"/>
          </a:xfrm>
          <a:prstGeom prst="rect">
            <a:avLst/>
          </a:prstGeom>
          <a:solidFill>
            <a:srgbClr val="213559"/>
          </a:solidFill>
        </p:spPr>
      </p:sp>
      <p:sp>
        <p:nvSpPr>
          <p:cNvPr id="6" name="TextBox 6"/>
          <p:cNvSpPr txBox="1"/>
          <p:nvPr/>
        </p:nvSpPr>
        <p:spPr>
          <a:xfrm>
            <a:off x="1028700" y="3244545"/>
            <a:ext cx="5375816" cy="3248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370"/>
              </a:lnSpc>
              <a:spcBef>
                <a:spcPct val="0"/>
              </a:spcBef>
            </a:pPr>
            <a:r>
              <a:rPr lang="en-US" sz="6500" spc="-383">
                <a:solidFill>
                  <a:srgbClr val="263F6B"/>
                </a:solidFill>
                <a:latin typeface="Montserrat Extra-Bold Italics"/>
              </a:rPr>
              <a:t>4. INCREASE IN AVERAGE COVERAGE LEVEL</a:t>
            </a:r>
          </a:p>
        </p:txBody>
      </p:sp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6751154" y="1550627"/>
            <a:ext cx="10537188" cy="770767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353</Words>
  <Application>Microsoft Macintosh PowerPoint</Application>
  <PresentationFormat>Custom</PresentationFormat>
  <Paragraphs>60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Montserrat Bold</vt:lpstr>
      <vt:lpstr>Montserrat Extra-Bold</vt:lpstr>
      <vt:lpstr>Arimo</vt:lpstr>
      <vt:lpstr>Montserrat</vt:lpstr>
      <vt:lpstr>Calibri</vt:lpstr>
      <vt:lpstr>Montserrat Italics</vt:lpstr>
      <vt:lpstr>Arial</vt:lpstr>
      <vt:lpstr>Montserrat Extra-Bold Italics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592 Final Project Presentation</dc:title>
  <dc:creator>Megan Finfrock</dc:creator>
  <cp:lastModifiedBy>Thomas, Cassidy Faith</cp:lastModifiedBy>
  <cp:revision>3</cp:revision>
  <dcterms:created xsi:type="dcterms:W3CDTF">2006-08-16T00:00:00Z</dcterms:created>
  <dcterms:modified xsi:type="dcterms:W3CDTF">2022-05-13T17:39:57Z</dcterms:modified>
  <dc:identifier>DAE_IYIzQLk</dc:identifier>
</cp:coreProperties>
</file>

<file path=docProps/thumbnail.jpeg>
</file>